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F3981-DE9A-4136-9818-93FCFB1796FA}" type="datetimeFigureOut">
              <a:rPr lang="sr-Latn-CS" smtClean="0"/>
              <a:t>4.12.2014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81C6A-6439-4C7A-831A-F4A30B88F581}" type="slidenum">
              <a:rPr lang="hr-HR" smtClean="0"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F3981-DE9A-4136-9818-93FCFB1796FA}" type="datetimeFigureOut">
              <a:rPr lang="sr-Latn-CS" smtClean="0"/>
              <a:t>4.12.2014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81C6A-6439-4C7A-831A-F4A30B88F58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F3981-DE9A-4136-9818-93FCFB1796FA}" type="datetimeFigureOut">
              <a:rPr lang="sr-Latn-CS" smtClean="0"/>
              <a:t>4.12.2014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81C6A-6439-4C7A-831A-F4A30B88F58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F3981-DE9A-4136-9818-93FCFB1796FA}" type="datetimeFigureOut">
              <a:rPr lang="sr-Latn-CS" smtClean="0"/>
              <a:t>4.12.2014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81C6A-6439-4C7A-831A-F4A30B88F58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F3981-DE9A-4136-9818-93FCFB1796FA}" type="datetimeFigureOut">
              <a:rPr lang="sr-Latn-CS" smtClean="0"/>
              <a:t>4.12.2014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81C6A-6439-4C7A-831A-F4A30B88F581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F3981-DE9A-4136-9818-93FCFB1796FA}" type="datetimeFigureOut">
              <a:rPr lang="sr-Latn-CS" smtClean="0"/>
              <a:t>4.12.2014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81C6A-6439-4C7A-831A-F4A30B88F58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F3981-DE9A-4136-9818-93FCFB1796FA}" type="datetimeFigureOut">
              <a:rPr lang="sr-Latn-CS" smtClean="0"/>
              <a:t>4.12.2014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81C6A-6439-4C7A-831A-F4A30B88F58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F3981-DE9A-4136-9818-93FCFB1796FA}" type="datetimeFigureOut">
              <a:rPr lang="sr-Latn-CS" smtClean="0"/>
              <a:t>4.12.2014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81C6A-6439-4C7A-831A-F4A30B88F58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F3981-DE9A-4136-9818-93FCFB1796FA}" type="datetimeFigureOut">
              <a:rPr lang="sr-Latn-CS" smtClean="0"/>
              <a:t>4.12.2014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81C6A-6439-4C7A-831A-F4A30B88F581}" type="slidenum">
              <a:rPr lang="hr-HR" smtClean="0"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F3981-DE9A-4136-9818-93FCFB1796FA}" type="datetimeFigureOut">
              <a:rPr lang="sr-Latn-CS" smtClean="0"/>
              <a:t>4.12.2014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81C6A-6439-4C7A-831A-F4A30B88F581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C0F3981-DE9A-4136-9818-93FCFB1796FA}" type="datetimeFigureOut">
              <a:rPr lang="sr-Latn-CS" smtClean="0"/>
              <a:t>4.12.2014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5481C6A-6439-4C7A-831A-F4A30B88F581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C0F3981-DE9A-4136-9818-93FCFB1796FA}" type="datetimeFigureOut">
              <a:rPr lang="sr-Latn-CS" smtClean="0"/>
              <a:t>4.12.2014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5481C6A-6439-4C7A-831A-F4A30B88F581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04" y="2643182"/>
            <a:ext cx="74474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 smtClean="0">
                <a:solidFill>
                  <a:srgbClr val="FF0000"/>
                </a:solidFill>
              </a:rPr>
              <a:t>POLITIČKI ŽIVOT U DOBA PREPORODA</a:t>
            </a:r>
            <a:endParaRPr lang="hr-HR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1285860"/>
            <a:ext cx="802886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 smtClean="0">
                <a:solidFill>
                  <a:srgbClr val="FF0000"/>
                </a:solidFill>
              </a:rPr>
              <a:t>1841. – HORVATSKO-VUGERSKA STRANKA</a:t>
            </a:r>
          </a:p>
          <a:p>
            <a:r>
              <a:rPr lang="hr-HR" sz="2400" dirty="0">
                <a:solidFill>
                  <a:srgbClr val="FF0000"/>
                </a:solidFill>
              </a:rPr>
              <a:t> </a:t>
            </a:r>
            <a:r>
              <a:rPr lang="hr-HR" sz="2400" dirty="0" smtClean="0">
                <a:solidFill>
                  <a:srgbClr val="FF0000"/>
                </a:solidFill>
              </a:rPr>
              <a:t>        1. NE PRIHVAĆAJU ILIRSKO IME</a:t>
            </a:r>
          </a:p>
          <a:p>
            <a:r>
              <a:rPr lang="hr-HR" sz="2400" dirty="0">
                <a:solidFill>
                  <a:srgbClr val="FF0000"/>
                </a:solidFill>
              </a:rPr>
              <a:t> </a:t>
            </a:r>
            <a:r>
              <a:rPr lang="hr-HR" sz="2400" dirty="0" smtClean="0">
                <a:solidFill>
                  <a:srgbClr val="FF0000"/>
                </a:solidFill>
              </a:rPr>
              <a:t>        2. PROTIVE SE ŠTOKAVŠTINI I GAJEVU PRAVOPISU</a:t>
            </a:r>
          </a:p>
          <a:p>
            <a:r>
              <a:rPr lang="hr-HR" sz="2400" dirty="0" smtClean="0">
                <a:solidFill>
                  <a:srgbClr val="FF0000"/>
                </a:solidFill>
              </a:rPr>
              <a:t>- NAZIVAJU IH MAĐARONIMA</a:t>
            </a:r>
          </a:p>
          <a:p>
            <a:pPr>
              <a:buFontTx/>
              <a:buChar char="-"/>
            </a:pPr>
            <a:r>
              <a:rPr lang="hr-HR" sz="2400" dirty="0" smtClean="0">
                <a:solidFill>
                  <a:srgbClr val="FF0000"/>
                </a:solidFill>
              </a:rPr>
              <a:t>GLAVNINA STRANKE – SITNO PLEMSTVO IZ TUROPOLJA</a:t>
            </a:r>
          </a:p>
          <a:p>
            <a:pPr>
              <a:buFontTx/>
              <a:buChar char="-"/>
            </a:pPr>
            <a:r>
              <a:rPr lang="hr-HR" sz="2400" dirty="0">
                <a:solidFill>
                  <a:srgbClr val="FF0000"/>
                </a:solidFill>
              </a:rPr>
              <a:t> </a:t>
            </a:r>
            <a:r>
              <a:rPr lang="hr-HR" sz="2400" dirty="0" smtClean="0">
                <a:solidFill>
                  <a:srgbClr val="FF0000"/>
                </a:solidFill>
              </a:rPr>
              <a:t>TVRDE DA ILIRCI ŽELE OTRGNUTI HRVATSKU OD </a:t>
            </a:r>
          </a:p>
          <a:p>
            <a:r>
              <a:rPr lang="hr-HR" sz="2400" dirty="0" smtClean="0">
                <a:solidFill>
                  <a:srgbClr val="FF0000"/>
                </a:solidFill>
              </a:rPr>
              <a:t>UGARSKE, SJEDINITI  JE S DRUGIM  JUŽNOSLAVENSKIM </a:t>
            </a:r>
          </a:p>
          <a:p>
            <a:r>
              <a:rPr lang="hr-HR" sz="2400" dirty="0" smtClean="0">
                <a:solidFill>
                  <a:srgbClr val="FF0000"/>
                </a:solidFill>
              </a:rPr>
              <a:t>PODRUČJIMA</a:t>
            </a:r>
          </a:p>
          <a:p>
            <a:r>
              <a:rPr lang="hr-HR" sz="2400" dirty="0" smtClean="0">
                <a:solidFill>
                  <a:srgbClr val="FF0000"/>
                </a:solidFill>
              </a:rPr>
              <a:t>-VOĐA – DANIJEL JOSIPOVIĆ</a:t>
            </a:r>
          </a:p>
          <a:p>
            <a:r>
              <a:rPr lang="hr-HR" dirty="0"/>
              <a:t> </a:t>
            </a:r>
            <a:r>
              <a:rPr lang="hr-HR" dirty="0" smtClean="0"/>
              <a:t>        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785926"/>
            <a:ext cx="73581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solidFill>
                  <a:srgbClr val="FF0000"/>
                </a:solidFill>
              </a:rPr>
              <a:t>ILIRSKA STRANKA</a:t>
            </a:r>
          </a:p>
          <a:p>
            <a:r>
              <a:rPr lang="hr-HR" sz="2400" dirty="0" smtClean="0">
                <a:solidFill>
                  <a:srgbClr val="FF0000"/>
                </a:solidFill>
              </a:rPr>
              <a:t>CILJ -  UJEDINJAVANJE SVIH HRVATSKIH POKRAJINA U DRŽAVNU CJELINU KOJA BI U SKLOPU UGARSKE TREBALA IMATI VELIKI STUPANJ SAMOSTALNOSTI</a:t>
            </a:r>
            <a:endParaRPr lang="hr-HR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285860"/>
            <a:ext cx="7932300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hr-HR" sz="2000" dirty="0" smtClean="0">
                <a:solidFill>
                  <a:srgbClr val="FF0000"/>
                </a:solidFill>
              </a:rPr>
              <a:t>STALNI SUKOB STRANAKA</a:t>
            </a:r>
          </a:p>
          <a:p>
            <a:pPr>
              <a:buFontTx/>
              <a:buChar char="-"/>
            </a:pPr>
            <a:r>
              <a:rPr lang="hr-HR" sz="2000" dirty="0" smtClean="0">
                <a:solidFill>
                  <a:srgbClr val="FF0000"/>
                </a:solidFill>
              </a:rPr>
              <a:t>BEČKI DVOR U IMENU ‘’ILIRI’’ VIDI OPASNOST ZA STABILNOST </a:t>
            </a:r>
          </a:p>
          <a:p>
            <a:r>
              <a:rPr lang="hr-HR" sz="2000" dirty="0" smtClean="0">
                <a:solidFill>
                  <a:srgbClr val="FF0000"/>
                </a:solidFill>
              </a:rPr>
              <a:t>MONARHIJE</a:t>
            </a:r>
          </a:p>
          <a:p>
            <a:r>
              <a:rPr lang="hr-HR" sz="2000" dirty="0" smtClean="0">
                <a:solidFill>
                  <a:srgbClr val="FF0000"/>
                </a:solidFill>
              </a:rPr>
              <a:t>-ILIRSTVO MOŽE VODITI POLITIČKOM UJEDINJAVANJU SLAVENA </a:t>
            </a:r>
          </a:p>
          <a:p>
            <a:r>
              <a:rPr lang="hr-HR" sz="2000" dirty="0" smtClean="0">
                <a:solidFill>
                  <a:srgbClr val="FF0000"/>
                </a:solidFill>
              </a:rPr>
              <a:t>U MONARHIJI</a:t>
            </a:r>
          </a:p>
          <a:p>
            <a:r>
              <a:rPr lang="hr-HR" sz="2000" dirty="0" smtClean="0">
                <a:solidFill>
                  <a:srgbClr val="FF0000"/>
                </a:solidFill>
              </a:rPr>
              <a:t>-1843. ZABRANA KORIŠTENJA ILIRSKOG IMENA</a:t>
            </a:r>
          </a:p>
          <a:p>
            <a:pPr>
              <a:buFontTx/>
              <a:buChar char="-"/>
            </a:pPr>
            <a:r>
              <a:rPr lang="hr-HR" sz="2000" dirty="0" smtClean="0">
                <a:solidFill>
                  <a:srgbClr val="FF0000"/>
                </a:solidFill>
              </a:rPr>
              <a:t>ILIRSKA STRANKA JE PREIMENOVANA U NARODNU STRANKU</a:t>
            </a:r>
          </a:p>
          <a:p>
            <a:pPr>
              <a:buFontTx/>
              <a:buChar char="-"/>
            </a:pPr>
            <a:r>
              <a:rPr lang="hr-HR" sz="2000" dirty="0">
                <a:solidFill>
                  <a:srgbClr val="FF0000"/>
                </a:solidFill>
              </a:rPr>
              <a:t> </a:t>
            </a:r>
            <a:r>
              <a:rPr lang="hr-HR" sz="2000" dirty="0" smtClean="0">
                <a:solidFill>
                  <a:srgbClr val="FF0000"/>
                </a:solidFill>
              </a:rPr>
              <a:t>HRVATSKO IME POSTUPNO ZAMJENJUJE ILIRSKO</a:t>
            </a:r>
          </a:p>
          <a:p>
            <a:pPr>
              <a:buFontTx/>
              <a:buChar char="-"/>
            </a:pPr>
            <a:r>
              <a:rPr lang="hr-HR" sz="2000" dirty="0">
                <a:solidFill>
                  <a:srgbClr val="FF0000"/>
                </a:solidFill>
              </a:rPr>
              <a:t> </a:t>
            </a:r>
            <a:r>
              <a:rPr lang="hr-HR" sz="2000" dirty="0" smtClean="0">
                <a:solidFill>
                  <a:srgbClr val="FF0000"/>
                </a:solidFill>
              </a:rPr>
              <a:t>POLITIČKA BORBA JE NASTAVLJENA SVE DO 1848.</a:t>
            </a:r>
          </a:p>
          <a:p>
            <a:pPr>
              <a:buFontTx/>
              <a:buChar char="-"/>
            </a:pPr>
            <a:r>
              <a:rPr lang="hr-HR" sz="2000" dirty="0">
                <a:solidFill>
                  <a:srgbClr val="FF0000"/>
                </a:solidFill>
              </a:rPr>
              <a:t> </a:t>
            </a:r>
            <a:r>
              <a:rPr lang="hr-HR" sz="2000" dirty="0" smtClean="0">
                <a:solidFill>
                  <a:srgbClr val="FF0000"/>
                </a:solidFill>
              </a:rPr>
              <a:t>1847. HRVATSKI SABOR JE HRVATSKI JEZIK PROGLASIO SLUŽBENIM </a:t>
            </a:r>
          </a:p>
          <a:p>
            <a:r>
              <a:rPr lang="hr-HR" sz="2000" dirty="0" smtClean="0">
                <a:solidFill>
                  <a:srgbClr val="FF0000"/>
                </a:solidFill>
              </a:rPr>
              <a:t>U HRVATSKOJ</a:t>
            </a:r>
            <a:endParaRPr lang="hr-H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857232"/>
            <a:ext cx="7930312" cy="47397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3200" dirty="0" smtClean="0">
                <a:solidFill>
                  <a:srgbClr val="FF0000"/>
                </a:solidFill>
              </a:rPr>
              <a:t>DALMACIJA I ISTRA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dirty="0" smtClean="0"/>
              <a:t>-</a:t>
            </a:r>
            <a:r>
              <a:rPr lang="hr-HR" dirty="0" smtClean="0">
                <a:solidFill>
                  <a:srgbClr val="FF0000"/>
                </a:solidFill>
              </a:rPr>
              <a:t>PREPORODNE SE IDEJE IZ BANSKE HRVATSKE ŠIRE U DALMACIJU I ISTRU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-TALIJANSKI JEZIK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rgbClr val="FF0000"/>
                </a:solidFill>
              </a:rPr>
              <a:t>1841. U DALMACIJI BORAVI  LJUDEVIT GAJ</a:t>
            </a:r>
          </a:p>
          <a:p>
            <a:pPr>
              <a:buFontTx/>
              <a:buChar char="-"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1844. ZADAR – ZORA DALMATINSKA – NASLOVNICA PETAR PRERADOVIĆ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‘’ZORA PUCA BIT ĆE DANA’’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rgbClr val="FF0000"/>
                </a:solidFill>
              </a:rPr>
              <a:t>ŠIRENJE HRVATSKOG JEZIKA – ČITAONICE, TISKANJE KNJIGA I NOVINA</a:t>
            </a:r>
          </a:p>
          <a:p>
            <a:pPr>
              <a:buFontTx/>
              <a:buChar char="-"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1861. – OSNOVANA NARODNA STRANKA – POČETAK POLITIČKOG 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DJELOVANJA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rgbClr val="FF0000"/>
                </a:solidFill>
              </a:rPr>
              <a:t>1861. – SASTAJANJE DALMATINSKOG SABORA</a:t>
            </a:r>
          </a:p>
          <a:p>
            <a:pPr>
              <a:buFontTx/>
              <a:buChar char="-"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VEĆINA ZASTUPNIKA AUTONOMAŠI – BORE SE ZA TALIJANSKI JEZIK I 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AUTONOMIJU DALMACIJE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rgbClr val="FF0000"/>
                </a:solidFill>
              </a:rPr>
              <a:t>NIKOLA TOMASEO- IDEJNI OTAC AUTONOMAŠKE IDEJE</a:t>
            </a:r>
          </a:p>
          <a:p>
            <a:pPr>
              <a:buFontTx/>
              <a:buChar char="-"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PREDSTAVNIK – ANTUN BAJAMONTI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1714488"/>
            <a:ext cx="681609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hr-HR" dirty="0" smtClean="0">
                <a:solidFill>
                  <a:srgbClr val="FF0000"/>
                </a:solidFill>
              </a:rPr>
              <a:t>NARODNA STRANKA – MANJINA</a:t>
            </a:r>
          </a:p>
          <a:p>
            <a:pPr>
              <a:buFontTx/>
              <a:buChar char="-"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ZAUZIMAJU SE ZA UVOĐENJE HRVATSKOGA JEZIKA U ŠKOLE, 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UREDE I SUDOVE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-RAZVOJ DALMATINSKOG GOSPODARSTVA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rgbClr val="FF0000"/>
                </a:solidFill>
              </a:rPr>
              <a:t>TEMELJNI POLITIČKI CILJ – UJEDINJENJE DALMACIJE S BANSKOM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 HRVATSKOM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-ČLANOVI STRANKE – MIHOVIL PAVLINOVIĆ I MIHO KLAIĆ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04" y="1357298"/>
            <a:ext cx="6689652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70-TE GODINE 19. ST. AUTONOMAŠI GUBE VLAST U SVIM DALM.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GRADOVIMA OSIM U ZADRU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-1912. HRVATSKI JEZIK POSTAJE SLUŽBENI U DALMACIJI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-DRUGA POLOVICA 19. STOLJEĆA POJAVA NACIONALNOG 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PREPORODA U ISTRI</a:t>
            </a:r>
          </a:p>
          <a:p>
            <a:pPr>
              <a:buFontTx/>
              <a:buChar char="-"/>
            </a:pPr>
            <a:r>
              <a:rPr lang="hr-HR" dirty="0" smtClean="0">
                <a:solidFill>
                  <a:srgbClr val="FF0000"/>
                </a:solidFill>
              </a:rPr>
              <a:t>VIŠENACIONALNO PODRUČJE</a:t>
            </a:r>
          </a:p>
          <a:p>
            <a:pPr>
              <a:buFontTx/>
              <a:buChar char="-"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PREVLADAVA TALIJANSKI JEZIK</a:t>
            </a:r>
          </a:p>
          <a:p>
            <a:pPr>
              <a:buFontTx/>
              <a:buChar char="-"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1861. ISTRA JE DOBILA SVOJ SABOR SA SJEDIŠTEM U POREČU</a:t>
            </a:r>
          </a:p>
          <a:p>
            <a:pPr>
              <a:buFontTx/>
              <a:buChar char="-"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VEĆINU IMAJU TALIJANSKI ZASTUPNICI</a:t>
            </a:r>
          </a:p>
          <a:p>
            <a:pPr>
              <a:buFontTx/>
              <a:buChar char="-"/>
            </a:pP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 smtClean="0">
                <a:solidFill>
                  <a:srgbClr val="FF0000"/>
                </a:solidFill>
              </a:rPr>
              <a:t>BISKUP JURAJ DOBRILA</a:t>
            </a:r>
            <a:endParaRPr lang="hr-H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85918" y="1785926"/>
            <a:ext cx="717632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hr-HR" sz="2000" dirty="0" smtClean="0">
                <a:solidFill>
                  <a:srgbClr val="FF0000"/>
                </a:solidFill>
              </a:rPr>
              <a:t>HRVATI U BOSNI – IVAN FRANO JUKIĆ  ‘’BOSANSKI PRIJATELJ</a:t>
            </a:r>
          </a:p>
          <a:p>
            <a:pPr>
              <a:buFontTx/>
              <a:buChar char="-"/>
            </a:pPr>
            <a:r>
              <a:rPr lang="hr-HR" sz="2000" dirty="0">
                <a:solidFill>
                  <a:srgbClr val="FF0000"/>
                </a:solidFill>
              </a:rPr>
              <a:t> </a:t>
            </a:r>
            <a:r>
              <a:rPr lang="hr-HR" sz="2000" dirty="0" smtClean="0">
                <a:solidFill>
                  <a:srgbClr val="FF0000"/>
                </a:solidFill>
              </a:rPr>
              <a:t>GRADIŠĆANSKI HRVATI – MATE MERŠIĆ MILORADIĆ </a:t>
            </a:r>
          </a:p>
          <a:p>
            <a:r>
              <a:rPr lang="hr-HR" sz="2000" dirty="0" smtClean="0">
                <a:solidFill>
                  <a:srgbClr val="FF0000"/>
                </a:solidFill>
              </a:rPr>
              <a:t>‘’NAŠE NOVINE’’</a:t>
            </a:r>
          </a:p>
          <a:p>
            <a:pPr>
              <a:buFontTx/>
              <a:buChar char="-"/>
            </a:pPr>
            <a:r>
              <a:rPr lang="hr-HR" sz="2000" dirty="0" smtClean="0">
                <a:solidFill>
                  <a:srgbClr val="FF0000"/>
                </a:solidFill>
              </a:rPr>
              <a:t>BUNJEVAČKI HRVATI</a:t>
            </a:r>
          </a:p>
          <a:p>
            <a:pPr>
              <a:buFontTx/>
              <a:buChar char="-"/>
            </a:pPr>
            <a:r>
              <a:rPr lang="hr-HR" sz="2000" dirty="0">
                <a:solidFill>
                  <a:srgbClr val="FF0000"/>
                </a:solidFill>
              </a:rPr>
              <a:t> </a:t>
            </a:r>
            <a:r>
              <a:rPr lang="hr-HR" sz="2000" dirty="0" smtClean="0">
                <a:solidFill>
                  <a:srgbClr val="FF0000"/>
                </a:solidFill>
              </a:rPr>
              <a:t>MOLIŠKI HRVATI</a:t>
            </a:r>
          </a:p>
          <a:p>
            <a:pPr>
              <a:buFontTx/>
              <a:buChar char="-"/>
            </a:pPr>
            <a:r>
              <a:rPr lang="hr-HR" sz="2000" dirty="0">
                <a:solidFill>
                  <a:srgbClr val="FF0000"/>
                </a:solidFill>
              </a:rPr>
              <a:t> </a:t>
            </a:r>
            <a:r>
              <a:rPr lang="hr-HR" sz="2000" dirty="0" smtClean="0">
                <a:solidFill>
                  <a:srgbClr val="FF0000"/>
                </a:solidFill>
              </a:rPr>
              <a:t>NACIONALNE MANJINE</a:t>
            </a:r>
            <a:endParaRPr lang="hr-H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372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 sv filip i jakov</dc:creator>
  <cp:lastModifiedBy>os sv filip i jakov</cp:lastModifiedBy>
  <cp:revision>4</cp:revision>
  <dcterms:created xsi:type="dcterms:W3CDTF">2014-12-04T19:11:43Z</dcterms:created>
  <dcterms:modified xsi:type="dcterms:W3CDTF">2014-12-04T19:47:03Z</dcterms:modified>
</cp:coreProperties>
</file>